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60" r:id="rId3"/>
    <p:sldId id="261" r:id="rId4"/>
    <p:sldId id="266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3636"/>
    <a:srgbClr val="FFFFFF"/>
    <a:srgbClr val="000000"/>
    <a:srgbClr val="D9D9D9"/>
    <a:srgbClr val="E5E757"/>
    <a:srgbClr val="E8E8E8"/>
    <a:srgbClr val="2D2E33"/>
    <a:srgbClr val="020307"/>
    <a:srgbClr val="156082"/>
    <a:srgbClr val="108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48" d="100"/>
          <a:sy n="148" d="100"/>
        </p:scale>
        <p:origin x="145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AE403C-1CCD-4FC0-906F-ADF05B65409D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03D54C-3F08-4E29-8FEC-BAC53B1AC8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7450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D54C-3F08-4E29-8FEC-BAC53B1AC81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688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3D54C-3F08-4E29-8FEC-BAC53B1AC81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1646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A713EC-C5C8-23E6-E1FD-70937B6ED6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40F1E1-A418-36B2-0F9D-9626683368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16F218-ABB4-D6BB-9283-E15519D87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6B7B03-4B2A-38F2-6A6F-024187DF0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0FC744-E66E-D98A-4F8E-100D4330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2007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D35CC8-B34F-1163-B6F0-C4586B69B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EBD69A6-6BAC-60C5-CC7B-73330302F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1D0A637-381D-AB94-0F4A-14C643DC2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007DA3-3027-547B-81B9-CD33B2BCA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DC9F66-C706-74BF-C588-367ADFB49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2965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C324C15-56A3-D614-1EB6-D91B430359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AB79503-FAA6-453F-A90E-0EF5F6528E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C9CFBF-55DE-7FC7-D0A0-668E31CBA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CA74A6-FDD2-9DBE-3E72-3B94FD320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A534FB-3081-A37A-40A0-0E7823C08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4775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7D6B8-9A2D-60D0-1669-F0900B9D2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2665A54-DE06-C875-C804-CC2B5096F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465DAEA-3FD4-0D54-8C0F-F985AFCAF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DDD108-0EF2-5C46-5990-A0B46B50F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5BAAFA7-4181-1816-955D-2EAEA6FC8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617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3FA742-078D-F2BA-231E-F71185006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FB60DF6-07D3-B38A-9FEA-8B3389231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5D7530-5856-F497-F89D-1F796F700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E9F87EA-DDF5-CAFE-7FD7-51AF52D52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7C2DAC-8EE8-EB11-AF2E-13D10A466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9486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4ED115-E168-5A75-EA73-76C4EAD2C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EE1E1F-34A0-674B-B25E-72AF1DEDC8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5EDAB7B-4366-B1EA-50A8-1FAEC8A56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80CDB7-C160-4AC0-1FF6-95F0A13DF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F7CB459-4CCE-D042-D6DA-E78D4F13E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4AA4481-7300-F586-5DC9-74F741644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3235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DDCAAF-DE6F-BC0B-BFF6-8A5B69F91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FAF9A3-D70E-5394-D3FB-CAE1602C5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4E60AC1-81D6-5E6F-41B6-1422907D3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498D3CB-AF94-FFFE-AB96-D987E1D32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6CCFC78-8D9C-C2CF-BB39-BB8473FC6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87D3376-F883-811C-97E5-2431253A7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D6E8B45-01FF-6D19-C51C-205BF35CC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C9A7BD3-C218-FA16-BE2A-F1085DEA6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783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E31B8-A31B-862E-AD3E-F8B732BBA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F206C0D-B10B-CF3D-CE65-37285D91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4439806-5267-24FB-5326-65D41A1A2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50E45E-4E59-A0B9-16E0-8A25F4581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8266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E4B26D0-9BCC-35A7-A3E4-5FF004377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1B5A271-810F-6975-DC9C-33E4694B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1D8C2A-A6F8-A732-BF94-97AC56296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0678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BFD06D-9F16-AC50-F82D-97C93CD5D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8E9C81B-8362-D454-CA07-E8C611FBC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CB9C18-38A2-E86E-4B9C-72DE2EB80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8E4B9BF-A537-5CED-9DA2-70589E2B3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101C710-18F8-89F1-A1F5-A707119F7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5702B2F-D6EC-7ACE-1D58-EB0BE518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6111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F6B068-81C3-2B03-5FC9-E7439A02A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CB90455-0B2D-2FB5-4539-386FE7AE1F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7EA7C2-8C99-5CBA-FAC3-C8DB1192EF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839B76-A1A2-DE41-D69B-E05CA8C63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3484181-CA15-5CAD-D98B-E2D03A8A6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10EED7E-0D7A-27F3-7229-B17159239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6911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9446E02-1550-D290-606A-5280AF011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C0AC409-97EA-9558-352A-9484F0762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1D6BD9D-F50B-2C66-D3BE-0BBD66339C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C775B8-2008-4822-AF2B-89B39D968832}" type="datetimeFigureOut">
              <a:rPr lang="pt-BR" smtClean="0"/>
              <a:t>15/04/2025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A00F3C-4998-85A8-EC43-1CDBB795B4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4E88B1-88DC-C591-E02D-AA8AF3FC87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4BC951-1CC5-475D-B668-3BC2E46107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916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Cidade iluminada a noite&#10;&#10;O conteúdo gerado por IA pode estar incorreto.">
            <a:extLst>
              <a:ext uri="{FF2B5EF4-FFF2-40B4-BE49-F238E27FC236}">
                <a16:creationId xmlns:a16="http://schemas.microsoft.com/office/drawing/2014/main" id="{261664AE-9E87-9AAD-2D81-45BFD258B2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61040" y="6277997"/>
            <a:ext cx="10480430" cy="6858000"/>
          </a:xfrm>
          <a:prstGeom prst="rect">
            <a:avLst/>
          </a:prstGeom>
        </p:spPr>
      </p:pic>
      <p:pic>
        <p:nvPicPr>
          <p:cNvPr id="11" name="Imagem 10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35CCF3BB-49CD-731E-3C98-B25B7896FD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1869" y="-732984"/>
            <a:ext cx="11254430" cy="8676634"/>
          </a:xfrm>
          <a:prstGeom prst="rect">
            <a:avLst/>
          </a:prstGeom>
        </p:spPr>
      </p:pic>
      <p:pic>
        <p:nvPicPr>
          <p:cNvPr id="17" name="Imagem 16" descr="Estação de metro&#10;&#10;O conteúdo gerado por IA pode estar incorreto.">
            <a:extLst>
              <a:ext uri="{FF2B5EF4-FFF2-40B4-BE49-F238E27FC236}">
                <a16:creationId xmlns:a16="http://schemas.microsoft.com/office/drawing/2014/main" id="{C0036023-BDE5-A533-9BA8-8387C3892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2756" y="-1414301"/>
            <a:ext cx="11831390" cy="7314548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779AC808-2EF9-2A7F-24C2-3F8F70EA0109}"/>
              </a:ext>
            </a:extLst>
          </p:cNvPr>
          <p:cNvSpPr/>
          <p:nvPr/>
        </p:nvSpPr>
        <p:spPr>
          <a:xfrm>
            <a:off x="19898306" y="7668766"/>
            <a:ext cx="11596688" cy="6858000"/>
          </a:xfrm>
          <a:prstGeom prst="rect">
            <a:avLst/>
          </a:prstGeom>
          <a:solidFill>
            <a:srgbClr val="2D2E33">
              <a:alpha val="6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0AC0924C-56B0-5077-0728-B0F45817BA68}"/>
              </a:ext>
            </a:extLst>
          </p:cNvPr>
          <p:cNvGrpSpPr/>
          <p:nvPr/>
        </p:nvGrpSpPr>
        <p:grpSpPr>
          <a:xfrm>
            <a:off x="10322561" y="-438344"/>
            <a:ext cx="10642102" cy="7445955"/>
            <a:chOff x="-814053" y="-547875"/>
            <a:chExt cx="12660923" cy="7408732"/>
          </a:xfrm>
        </p:grpSpPr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FBBF5E4A-A42D-8F92-32C9-25D372F6723B}"/>
                </a:ext>
              </a:extLst>
            </p:cNvPr>
            <p:cNvSpPr/>
            <p:nvPr/>
          </p:nvSpPr>
          <p:spPr>
            <a:xfrm>
              <a:off x="-814053" y="-260585"/>
              <a:ext cx="12660923" cy="7121442"/>
            </a:xfrm>
            <a:prstGeom prst="rect">
              <a:avLst/>
            </a:prstGeom>
            <a:solidFill>
              <a:srgbClr val="E5E75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7EA3244D-C5E2-6EE8-24EA-1118B99C7377}"/>
                </a:ext>
              </a:extLst>
            </p:cNvPr>
            <p:cNvSpPr txBox="1"/>
            <p:nvPr/>
          </p:nvSpPr>
          <p:spPr>
            <a:xfrm rot="16200000">
              <a:off x="-2563562" y="1685868"/>
              <a:ext cx="5785669" cy="1318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66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Stock </a:t>
              </a:r>
              <a:r>
                <a:rPr lang="pt-BR" sz="6600" b="1" dirty="0" err="1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Monitoring</a:t>
              </a:r>
              <a:endParaRPr lang="pt-BR" sz="6600" b="1" dirty="0">
                <a:solidFill>
                  <a:schemeClr val="bg2">
                    <a:lumMod val="25000"/>
                  </a:schemeClr>
                </a:solidFill>
                <a:latin typeface="Bahnschrift Condensed" panose="020B0502040204020203" pitchFamily="34" charset="0"/>
              </a:endParaRPr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776A1632-2C47-78A8-2A7A-85E204B3C0F6}"/>
                </a:ext>
              </a:extLst>
            </p:cNvPr>
            <p:cNvSpPr txBox="1"/>
            <p:nvPr/>
          </p:nvSpPr>
          <p:spPr>
            <a:xfrm>
              <a:off x="-296301" y="5759028"/>
              <a:ext cx="249114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Arthur Schiller</a:t>
              </a:r>
            </a:p>
            <a:p>
              <a:r>
                <a:rPr lang="pt-BR" sz="14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Franc Wang</a:t>
              </a:r>
            </a:p>
            <a:p>
              <a:r>
                <a:rPr lang="pt-BR" sz="1400" b="1" dirty="0">
                  <a:solidFill>
                    <a:schemeClr val="bg2">
                      <a:lumMod val="25000"/>
                    </a:schemeClr>
                  </a:solidFill>
                  <a:latin typeface="Bahnschrift Condensed" panose="020B0502040204020203" pitchFamily="34" charset="0"/>
                </a:rPr>
                <a:t>Juliana de Oliveira</a:t>
              </a:r>
            </a:p>
            <a:p>
              <a:endParaRPr lang="pt-BR" dirty="0">
                <a:solidFill>
                  <a:srgbClr val="2D2E3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293978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7978FCF-D612-8D00-6FBA-7351C7E9037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7AC7299-466D-BE6A-325A-7B6AE7AADF83}"/>
              </a:ext>
            </a:extLst>
          </p:cNvPr>
          <p:cNvSpPr/>
          <p:nvPr/>
        </p:nvSpPr>
        <p:spPr>
          <a:xfrm>
            <a:off x="2130894" y="134954"/>
            <a:ext cx="8038009" cy="1306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96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 Condensed" panose="020B0502040204020203" pitchFamily="34" charset="0"/>
              </a:rPr>
              <a:t>DESENVOLVIMENTO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49A2451-D125-AF5D-45F4-47FF3D0DC218}"/>
              </a:ext>
            </a:extLst>
          </p:cNvPr>
          <p:cNvSpPr/>
          <p:nvPr/>
        </p:nvSpPr>
        <p:spPr>
          <a:xfrm>
            <a:off x="4242144" y="1300369"/>
            <a:ext cx="3707713" cy="71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Light" panose="020B0502040204020203" pitchFamily="34" charset="0"/>
              </a:rPr>
              <a:t>Detalhado</a:t>
            </a:r>
          </a:p>
        </p:txBody>
      </p:sp>
      <p:pic>
        <p:nvPicPr>
          <p:cNvPr id="5" name="Imagem 4" descr="Logotipo&#10;&#10;O conteúdo gerado por IA pode estar incorreto.">
            <a:extLst>
              <a:ext uri="{FF2B5EF4-FFF2-40B4-BE49-F238E27FC236}">
                <a16:creationId xmlns:a16="http://schemas.microsoft.com/office/drawing/2014/main" id="{DDCB46E4-59C1-7AF6-A4C5-797E582B85B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84" y="2228382"/>
            <a:ext cx="544707" cy="544707"/>
          </a:xfrm>
          <a:prstGeom prst="rect">
            <a:avLst/>
          </a:prstGeom>
        </p:spPr>
      </p:pic>
      <p:pic>
        <p:nvPicPr>
          <p:cNvPr id="6" name="Imagem 5" descr="Logotipo&#10;&#10;O conteúdo gerado por IA pode estar incorreto.">
            <a:extLst>
              <a:ext uri="{FF2B5EF4-FFF2-40B4-BE49-F238E27FC236}">
                <a16:creationId xmlns:a16="http://schemas.microsoft.com/office/drawing/2014/main" id="{3502D6E2-8DB2-76D1-1E46-AD79652E162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459" y="2231512"/>
            <a:ext cx="544707" cy="544707"/>
          </a:xfrm>
          <a:prstGeom prst="rect">
            <a:avLst/>
          </a:prstGeom>
        </p:spPr>
      </p:pic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6F6194AF-DE3D-4EF6-4A98-88FAD597A75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819" y="2228381"/>
            <a:ext cx="544707" cy="544707"/>
          </a:xfrm>
          <a:prstGeom prst="rect">
            <a:avLst/>
          </a:prstGeom>
        </p:spPr>
      </p:pic>
      <p:pic>
        <p:nvPicPr>
          <p:cNvPr id="8" name="Imagem 7" descr="Logotipo&#10;&#10;O conteúdo gerado por IA pode estar incorreto.">
            <a:extLst>
              <a:ext uri="{FF2B5EF4-FFF2-40B4-BE49-F238E27FC236}">
                <a16:creationId xmlns:a16="http://schemas.microsoft.com/office/drawing/2014/main" id="{8F15E6EF-E6AD-5F51-6116-48FAAA87C78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5571" y="2240413"/>
            <a:ext cx="544707" cy="544707"/>
          </a:xfrm>
          <a:prstGeom prst="rect">
            <a:avLst/>
          </a:prstGeom>
        </p:spPr>
      </p:pic>
      <p:pic>
        <p:nvPicPr>
          <p:cNvPr id="9" name="Imagem 8" descr="Logotipo&#10;&#10;O conteúdo gerado por IA pode estar incorreto.">
            <a:extLst>
              <a:ext uri="{FF2B5EF4-FFF2-40B4-BE49-F238E27FC236}">
                <a16:creationId xmlns:a16="http://schemas.microsoft.com/office/drawing/2014/main" id="{D7E03B12-D4D2-DF81-FE25-0380BC029C9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7554" y="2240413"/>
            <a:ext cx="544707" cy="544707"/>
          </a:xfrm>
          <a:prstGeom prst="rect">
            <a:avLst/>
          </a:prstGeom>
        </p:spPr>
      </p:pic>
      <p:pic>
        <p:nvPicPr>
          <p:cNvPr id="10" name="Imagem 9" descr="Logotipo&#10;&#10;O conteúdo gerado por IA pode estar incorreto.">
            <a:extLst>
              <a:ext uri="{FF2B5EF4-FFF2-40B4-BE49-F238E27FC236}">
                <a16:creationId xmlns:a16="http://schemas.microsoft.com/office/drawing/2014/main" id="{C5E78ADB-AA06-F263-ADA0-DB33717409A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596" y="2231513"/>
            <a:ext cx="544707" cy="544707"/>
          </a:xfrm>
          <a:prstGeom prst="rect">
            <a:avLst/>
          </a:prstGeom>
        </p:spPr>
      </p:pic>
      <p:cxnSp>
        <p:nvCxnSpPr>
          <p:cNvPr id="12" name="!!LINHA1">
            <a:extLst>
              <a:ext uri="{FF2B5EF4-FFF2-40B4-BE49-F238E27FC236}">
                <a16:creationId xmlns:a16="http://schemas.microsoft.com/office/drawing/2014/main" id="{74BDDBE6-E8AE-9B03-C107-C66A059702E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312791" y="2500736"/>
            <a:ext cx="1389668" cy="3130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36052B99-EF1E-FED9-00D3-7B90C0450C08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3247166" y="2500735"/>
            <a:ext cx="1570653" cy="3131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FA5546B5-F6FE-F63E-AE8F-4B2335DA6C9A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62526" y="2500735"/>
            <a:ext cx="1613045" cy="12032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C1FEDA34-3CF3-1BAB-8D4D-D5BD19F33616}"/>
              </a:ext>
            </a:extLst>
          </p:cNvPr>
          <p:cNvCxnSpPr>
            <a:cxnSpLocks/>
            <a:stCxn id="9" idx="1"/>
            <a:endCxn id="8" idx="3"/>
          </p:cNvCxnSpPr>
          <p:nvPr/>
        </p:nvCxnSpPr>
        <p:spPr>
          <a:xfrm flipH="1">
            <a:off x="7520278" y="2512767"/>
            <a:ext cx="1347276" cy="0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9483FC8F-CE0B-3322-FF3B-D36B6EEC3D86}"/>
              </a:ext>
            </a:extLst>
          </p:cNvPr>
          <p:cNvCxnSpPr>
            <a:cxnSpLocks/>
            <a:stCxn id="10" idx="1"/>
            <a:endCxn id="9" idx="3"/>
          </p:cNvCxnSpPr>
          <p:nvPr/>
        </p:nvCxnSpPr>
        <p:spPr>
          <a:xfrm flipH="1">
            <a:off x="9412261" y="2503867"/>
            <a:ext cx="1473335" cy="8900"/>
          </a:xfrm>
          <a:prstGeom prst="line">
            <a:avLst/>
          </a:prstGeom>
          <a:ln>
            <a:solidFill>
              <a:srgbClr val="B1B6BE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tângulo 17">
            <a:extLst>
              <a:ext uri="{FF2B5EF4-FFF2-40B4-BE49-F238E27FC236}">
                <a16:creationId xmlns:a16="http://schemas.microsoft.com/office/drawing/2014/main" id="{6EE15874-7E4A-E8B7-15F0-7F0CA6F43548}"/>
              </a:ext>
            </a:extLst>
          </p:cNvPr>
          <p:cNvSpPr/>
          <p:nvPr/>
        </p:nvSpPr>
        <p:spPr>
          <a:xfrm>
            <a:off x="255905" y="3022362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Motivação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AFC21EB0-B0E3-A4ED-7D99-43044A44854C}"/>
              </a:ext>
            </a:extLst>
          </p:cNvPr>
          <p:cNvSpPr/>
          <p:nvPr/>
        </p:nvSpPr>
        <p:spPr>
          <a:xfrm>
            <a:off x="2247646" y="2975616"/>
            <a:ext cx="1499566" cy="1284999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Descrição do problema que o projeto tenta solucionar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E741D2BD-3EED-F825-B47E-80B6BD98D54F}"/>
              </a:ext>
            </a:extLst>
          </p:cNvPr>
          <p:cNvSpPr/>
          <p:nvPr/>
        </p:nvSpPr>
        <p:spPr>
          <a:xfrm>
            <a:off x="4309946" y="2975616"/>
            <a:ext cx="1499566" cy="1268165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Esforços nas etapas de desenvolvimento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0F7DFE1A-375E-1E4A-2247-140FE4B868EF}"/>
              </a:ext>
            </a:extLst>
          </p:cNvPr>
          <p:cNvSpPr/>
          <p:nvPr/>
        </p:nvSpPr>
        <p:spPr>
          <a:xfrm>
            <a:off x="6498141" y="2947622"/>
            <a:ext cx="1499566" cy="1273725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Dificuldades </a:t>
            </a:r>
            <a:r>
              <a:rPr lang="pt-BR" sz="16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escontradas</a:t>
            </a:r>
            <a:endParaRPr lang="pt-BR" sz="1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754337A7-F108-586E-837A-41C42AD3C506}"/>
              </a:ext>
            </a:extLst>
          </p:cNvPr>
          <p:cNvSpPr/>
          <p:nvPr/>
        </p:nvSpPr>
        <p:spPr>
          <a:xfrm>
            <a:off x="8414495" y="2967196"/>
            <a:ext cx="1499566" cy="1276585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Conclusão e demonstração do protótipo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5EDB340E-DB9D-62A1-8245-BF0E2BA34848}"/>
              </a:ext>
            </a:extLst>
          </p:cNvPr>
          <p:cNvSpPr/>
          <p:nvPr/>
        </p:nvSpPr>
        <p:spPr>
          <a:xfrm>
            <a:off x="10436528" y="3022355"/>
            <a:ext cx="1499566" cy="1276587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Trabalhos futuros</a:t>
            </a:r>
          </a:p>
        </p:txBody>
      </p:sp>
    </p:spTree>
    <p:extLst>
      <p:ext uri="{BB962C8B-B14F-4D97-AF65-F5344CB8AC3E}">
        <p14:creationId xmlns:p14="http://schemas.microsoft.com/office/powerpoint/2010/main" val="1335911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88FC68F-C15C-9E93-3F24-13E53DEEE7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451F28FD-2DD1-DE59-BC5D-FA4203CC3E50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59DBC629-A88B-3B24-5660-F70EDBAF1C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CCB46F44-A0E5-89AC-8707-E8CB8283EDB5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Motivação</a:t>
            </a:r>
          </a:p>
        </p:txBody>
      </p:sp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4DFC9434-9BB0-CCDC-0718-853526804D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5880" y="1022632"/>
            <a:ext cx="543600" cy="5436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FA375EBB-9CE1-DE6F-1953-C34093EA00A1}"/>
              </a:ext>
            </a:extLst>
          </p:cNvPr>
          <p:cNvSpPr/>
          <p:nvPr/>
        </p:nvSpPr>
        <p:spPr>
          <a:xfrm>
            <a:off x="2213956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Descrição do problema</a:t>
            </a:r>
          </a:p>
        </p:txBody>
      </p:sp>
      <p:pic>
        <p:nvPicPr>
          <p:cNvPr id="9" name="Imagem 8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C0CC4131-1DC7-E3F7-0B14-B144CEB6B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939" y="1022632"/>
            <a:ext cx="543600" cy="543600"/>
          </a:xfrm>
          <a:prstGeom prst="rect">
            <a:avLst/>
          </a:prstGeom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03295527-E72A-4CDA-017D-D5D493C4F22C}"/>
              </a:ext>
            </a:extLst>
          </p:cNvPr>
          <p:cNvGrpSpPr/>
          <p:nvPr/>
        </p:nvGrpSpPr>
        <p:grpSpPr>
          <a:xfrm>
            <a:off x="-3676515" y="3456041"/>
            <a:ext cx="1098599" cy="1062449"/>
            <a:chOff x="5277111" y="1905968"/>
            <a:chExt cx="2894314" cy="2894315"/>
          </a:xfrm>
        </p:grpSpPr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7F8CBE44-F83A-3A02-3575-521603CEEE18}"/>
                </a:ext>
              </a:extLst>
            </p:cNvPr>
            <p:cNvGrpSpPr/>
            <p:nvPr/>
          </p:nvGrpSpPr>
          <p:grpSpPr>
            <a:xfrm>
              <a:off x="5402080" y="2030933"/>
              <a:ext cx="2644385" cy="2644386"/>
              <a:chOff x="2311588" y="3360490"/>
              <a:chExt cx="2644385" cy="2644386"/>
            </a:xfrm>
          </p:grpSpPr>
          <p:sp>
            <p:nvSpPr>
              <p:cNvPr id="16" name="Fluxograma: Conector 15">
                <a:extLst>
                  <a:ext uri="{FF2B5EF4-FFF2-40B4-BE49-F238E27FC236}">
                    <a16:creationId xmlns:a16="http://schemas.microsoft.com/office/drawing/2014/main" id="{0E33BAF6-1A82-8438-0E8B-E10C7EAE263F}"/>
                  </a:ext>
                </a:extLst>
              </p:cNvPr>
              <p:cNvSpPr/>
              <p:nvPr/>
            </p:nvSpPr>
            <p:spPr>
              <a:xfrm>
                <a:off x="2311588" y="3360490"/>
                <a:ext cx="2644385" cy="2644386"/>
              </a:xfrm>
              <a:prstGeom prst="flowChartConnector">
                <a:avLst/>
              </a:prstGeom>
              <a:solidFill>
                <a:srgbClr val="E8E8E8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7" name="Imagem 16" descr="Uma imagem contendo no interior, torradeira, escuro, público&#10;&#10;O conteúdo gerado por IA pode estar incorreto.">
                <a:extLst>
                  <a:ext uri="{FF2B5EF4-FFF2-40B4-BE49-F238E27FC236}">
                    <a16:creationId xmlns:a16="http://schemas.microsoft.com/office/drawing/2014/main" id="{04384E71-4D3C-5031-C3F4-9AF39FD4A9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31846" y="3623934"/>
                <a:ext cx="2203867" cy="2203867"/>
              </a:xfrm>
              <a:prstGeom prst="rect">
                <a:avLst/>
              </a:prstGeom>
            </p:spPr>
          </p:pic>
        </p:grpSp>
        <p:pic>
          <p:nvPicPr>
            <p:cNvPr id="15" name="Imagem 14" descr="Ícone&#10;&#10;O conteúdo gerado por IA pode estar incorreto.">
              <a:extLst>
                <a:ext uri="{FF2B5EF4-FFF2-40B4-BE49-F238E27FC236}">
                  <a16:creationId xmlns:a16="http://schemas.microsoft.com/office/drawing/2014/main" id="{B4F304DC-5A52-371C-E2D7-C53CC30E5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7111" y="1905968"/>
              <a:ext cx="2894314" cy="2894315"/>
            </a:xfrm>
            <a:prstGeom prst="rect">
              <a:avLst/>
            </a:prstGeom>
          </p:spPr>
        </p:pic>
      </p:grpSp>
      <p:pic>
        <p:nvPicPr>
          <p:cNvPr id="19" name="Imagem 18" descr="Estação de metro&#10;&#10;O conteúdo gerado por IA pode estar incorreto.">
            <a:extLst>
              <a:ext uri="{FF2B5EF4-FFF2-40B4-BE49-F238E27FC236}">
                <a16:creationId xmlns:a16="http://schemas.microsoft.com/office/drawing/2014/main" id="{36A8318A-F090-8F1A-0ACF-DE46A5E3C3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60" y="3494456"/>
            <a:ext cx="2781721" cy="2086291"/>
          </a:xfrm>
          <a:prstGeom prst="rect">
            <a:avLst/>
          </a:prstGeom>
        </p:spPr>
      </p:pic>
      <p:pic>
        <p:nvPicPr>
          <p:cNvPr id="21" name="Imagem 20" descr="Cidade com prédios&#10;&#10;O conteúdo gerado por IA pode estar incorreto.">
            <a:extLst>
              <a:ext uri="{FF2B5EF4-FFF2-40B4-BE49-F238E27FC236}">
                <a16:creationId xmlns:a16="http://schemas.microsoft.com/office/drawing/2014/main" id="{64EBE76B-6603-102C-7A85-E49DCEDBC35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571" y="2704880"/>
            <a:ext cx="3267193" cy="2187219"/>
          </a:xfrm>
          <a:prstGeom prst="rect">
            <a:avLst/>
          </a:prstGeom>
        </p:spPr>
      </p:pic>
      <p:pic>
        <p:nvPicPr>
          <p:cNvPr id="23" name="Imagem 22" descr="Grupo de pessoas sentadas ao redor de uma mesa&#10;&#10;O conteúdo gerado por IA pode estar incorreto.">
            <a:extLst>
              <a:ext uri="{FF2B5EF4-FFF2-40B4-BE49-F238E27FC236}">
                <a16:creationId xmlns:a16="http://schemas.microsoft.com/office/drawing/2014/main" id="{DCF8E7C2-474C-85D6-E84D-5EC420BB8C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744" y="4612007"/>
            <a:ext cx="2977073" cy="167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0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6B3D1-DC59-5086-FDD5-34D3DFA6B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B091681-C0FC-047F-2E27-45C953FFB2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4BA7B746-81D9-DFCE-BD34-D11B1FC312A4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301ED646-5109-3D41-ECA7-36E820FE9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A055A2F3-082B-DA33-2F91-7B6F7BB21030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Motivação</a:t>
            </a:r>
          </a:p>
        </p:txBody>
      </p:sp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34980F0B-414E-2F0E-CCCD-73B6B91F9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5880" y="1022632"/>
            <a:ext cx="543600" cy="5436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33D02645-1CAA-9FD4-FD2B-E82BBE15E768}"/>
              </a:ext>
            </a:extLst>
          </p:cNvPr>
          <p:cNvSpPr/>
          <p:nvPr/>
        </p:nvSpPr>
        <p:spPr>
          <a:xfrm>
            <a:off x="2213956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Descrição do problema</a:t>
            </a:r>
          </a:p>
        </p:txBody>
      </p:sp>
      <p:pic>
        <p:nvPicPr>
          <p:cNvPr id="9" name="Imagem 8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F1A30763-DEAD-AD02-D5FF-14B5B48F5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939" y="1022632"/>
            <a:ext cx="543600" cy="543600"/>
          </a:xfrm>
          <a:prstGeom prst="rect">
            <a:avLst/>
          </a:prstGeom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1C3CB97C-D9A1-AEDE-07DD-AC5ACAEF626D}"/>
              </a:ext>
            </a:extLst>
          </p:cNvPr>
          <p:cNvGrpSpPr/>
          <p:nvPr/>
        </p:nvGrpSpPr>
        <p:grpSpPr>
          <a:xfrm>
            <a:off x="-3676515" y="3456041"/>
            <a:ext cx="1098599" cy="1062449"/>
            <a:chOff x="5277111" y="1905968"/>
            <a:chExt cx="2894314" cy="2894315"/>
          </a:xfrm>
        </p:grpSpPr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B1280CB3-D773-5EBA-C9F0-528CC30467D6}"/>
                </a:ext>
              </a:extLst>
            </p:cNvPr>
            <p:cNvGrpSpPr/>
            <p:nvPr/>
          </p:nvGrpSpPr>
          <p:grpSpPr>
            <a:xfrm>
              <a:off x="5402080" y="2030933"/>
              <a:ext cx="2644385" cy="2644386"/>
              <a:chOff x="2311588" y="3360490"/>
              <a:chExt cx="2644385" cy="2644386"/>
            </a:xfrm>
          </p:grpSpPr>
          <p:sp>
            <p:nvSpPr>
              <p:cNvPr id="16" name="Fluxograma: Conector 15">
                <a:extLst>
                  <a:ext uri="{FF2B5EF4-FFF2-40B4-BE49-F238E27FC236}">
                    <a16:creationId xmlns:a16="http://schemas.microsoft.com/office/drawing/2014/main" id="{7CF373E9-D934-4744-546F-94D77A3F60AD}"/>
                  </a:ext>
                </a:extLst>
              </p:cNvPr>
              <p:cNvSpPr/>
              <p:nvPr/>
            </p:nvSpPr>
            <p:spPr>
              <a:xfrm>
                <a:off x="2311588" y="3360490"/>
                <a:ext cx="2644385" cy="2644386"/>
              </a:xfrm>
              <a:prstGeom prst="flowChartConnector">
                <a:avLst/>
              </a:prstGeom>
              <a:solidFill>
                <a:srgbClr val="E8E8E8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7" name="Imagem 16" descr="Uma imagem contendo no interior, torradeira, escuro, público&#10;&#10;O conteúdo gerado por IA pode estar incorreto.">
                <a:extLst>
                  <a:ext uri="{FF2B5EF4-FFF2-40B4-BE49-F238E27FC236}">
                    <a16:creationId xmlns:a16="http://schemas.microsoft.com/office/drawing/2014/main" id="{ADF225D1-FDA6-E962-4EDA-504ECA7420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31846" y="3623934"/>
                <a:ext cx="2203867" cy="2203867"/>
              </a:xfrm>
              <a:prstGeom prst="rect">
                <a:avLst/>
              </a:prstGeom>
            </p:spPr>
          </p:pic>
        </p:grpSp>
        <p:pic>
          <p:nvPicPr>
            <p:cNvPr id="15" name="Imagem 14" descr="Ícone&#10;&#10;O conteúdo gerado por IA pode estar incorreto.">
              <a:extLst>
                <a:ext uri="{FF2B5EF4-FFF2-40B4-BE49-F238E27FC236}">
                  <a16:creationId xmlns:a16="http://schemas.microsoft.com/office/drawing/2014/main" id="{25E49241-A19F-A9D9-92BE-828FDEE6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7111" y="1905968"/>
              <a:ext cx="2894314" cy="2894315"/>
            </a:xfrm>
            <a:prstGeom prst="rect">
              <a:avLst/>
            </a:prstGeom>
          </p:spPr>
        </p:pic>
      </p:grpSp>
      <p:pic>
        <p:nvPicPr>
          <p:cNvPr id="19" name="Imagem 18" descr="Estação de metro&#10;&#10;O conteúdo gerado por IA pode estar incorreto.">
            <a:extLst>
              <a:ext uri="{FF2B5EF4-FFF2-40B4-BE49-F238E27FC236}">
                <a16:creationId xmlns:a16="http://schemas.microsoft.com/office/drawing/2014/main" id="{666FDA2B-9552-6234-8B13-1E0BDAF91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60" y="3494456"/>
            <a:ext cx="2781721" cy="2086291"/>
          </a:xfrm>
          <a:prstGeom prst="rect">
            <a:avLst/>
          </a:prstGeom>
        </p:spPr>
      </p:pic>
      <p:pic>
        <p:nvPicPr>
          <p:cNvPr id="21" name="Imagem 20" descr="Cidade com prédios&#10;&#10;O conteúdo gerado por IA pode estar incorreto.">
            <a:extLst>
              <a:ext uri="{FF2B5EF4-FFF2-40B4-BE49-F238E27FC236}">
                <a16:creationId xmlns:a16="http://schemas.microsoft.com/office/drawing/2014/main" id="{CB1E8015-6972-20F3-222A-B4607B2AE8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571" y="2704880"/>
            <a:ext cx="3267193" cy="2187219"/>
          </a:xfrm>
          <a:prstGeom prst="rect">
            <a:avLst/>
          </a:prstGeom>
        </p:spPr>
      </p:pic>
      <p:pic>
        <p:nvPicPr>
          <p:cNvPr id="23" name="Imagem 22" descr="Grupo de pessoas sentadas ao redor de uma mesa&#10;&#10;O conteúdo gerado por IA pode estar incorreto.">
            <a:extLst>
              <a:ext uri="{FF2B5EF4-FFF2-40B4-BE49-F238E27FC236}">
                <a16:creationId xmlns:a16="http://schemas.microsoft.com/office/drawing/2014/main" id="{AF36DB81-6A9A-E61C-EE99-802984EBB48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744" y="4612007"/>
            <a:ext cx="2977073" cy="1676092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66D58456-5930-C74D-5EB7-5C8CFDCC95D1}"/>
              </a:ext>
            </a:extLst>
          </p:cNvPr>
          <p:cNvSpPr/>
          <p:nvPr/>
        </p:nvSpPr>
        <p:spPr>
          <a:xfrm>
            <a:off x="4804895" y="2001702"/>
            <a:ext cx="7712458" cy="6079439"/>
          </a:xfrm>
          <a:prstGeom prst="rect">
            <a:avLst/>
          </a:prstGeom>
          <a:solidFill>
            <a:srgbClr val="363636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8499B96-265A-44AD-C980-8877117636FB}"/>
              </a:ext>
            </a:extLst>
          </p:cNvPr>
          <p:cNvSpPr/>
          <p:nvPr/>
        </p:nvSpPr>
        <p:spPr>
          <a:xfrm>
            <a:off x="-1115011" y="3248380"/>
            <a:ext cx="5813172" cy="5192236"/>
          </a:xfrm>
          <a:prstGeom prst="rect">
            <a:avLst/>
          </a:prstGeom>
          <a:solidFill>
            <a:srgbClr val="363636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Porta de vidro&#10;&#10;O conteúdo gerado por IA pode estar incorreto.">
            <a:extLst>
              <a:ext uri="{FF2B5EF4-FFF2-40B4-BE49-F238E27FC236}">
                <a16:creationId xmlns:a16="http://schemas.microsoft.com/office/drawing/2014/main" id="{656D34A0-4EC5-6108-5B00-9CBDF8EA045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107" y="2234528"/>
            <a:ext cx="5396182" cy="404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242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5F4D13A-5EA8-78DB-111A-BAAC98846B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46574FD1-3916-036C-F966-63ACE8537629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B391730B-DF82-A59D-CCC7-6A3CD8435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49D504F0-3ADB-93D6-97E8-E897D28F5992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Esforços nas etapas de desenvolvimento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3EDEE379-CA31-88D4-448B-E5EBF5786183}"/>
              </a:ext>
            </a:extLst>
          </p:cNvPr>
          <p:cNvSpPr/>
          <p:nvPr/>
        </p:nvSpPr>
        <p:spPr>
          <a:xfrm>
            <a:off x="4632382" y="1650712"/>
            <a:ext cx="6296628" cy="4952989"/>
          </a:xfrm>
          <a:prstGeom prst="roundRect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Tela de um aparelho celular&#10;&#10;O conteúdo gerado por IA pode estar incorreto.">
            <a:extLst>
              <a:ext uri="{FF2B5EF4-FFF2-40B4-BE49-F238E27FC236}">
                <a16:creationId xmlns:a16="http://schemas.microsoft.com/office/drawing/2014/main" id="{6367699A-C47D-1D0D-5607-02959CEC4F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696" y="1738748"/>
            <a:ext cx="4572000" cy="4953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602AE093-7F68-E1B9-6C0C-F0773B711ED9}"/>
              </a:ext>
            </a:extLst>
          </p:cNvPr>
          <p:cNvSpPr/>
          <p:nvPr/>
        </p:nvSpPr>
        <p:spPr>
          <a:xfrm>
            <a:off x="3583630" y="1565127"/>
            <a:ext cx="10012101" cy="5774397"/>
          </a:xfrm>
          <a:prstGeom prst="rect">
            <a:avLst/>
          </a:prstGeom>
          <a:solidFill>
            <a:srgbClr val="36363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" name="!!LINHA1">
            <a:extLst>
              <a:ext uri="{FF2B5EF4-FFF2-40B4-BE49-F238E27FC236}">
                <a16:creationId xmlns:a16="http://schemas.microsoft.com/office/drawing/2014/main" id="{A7801F42-A5C3-14D4-FB0E-8C590E4C8EE8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-2082800" y="1293879"/>
            <a:ext cx="2886690" cy="553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576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DFE1430-8B62-2B6B-7601-7359E58B3A4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B5EC31B1-6597-B83C-3470-6775BA4BF9DE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90A8AACC-D25D-6C3C-B187-5EC645234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AA60ED85-2C10-0871-04A6-EE97FA94610F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rgbClr val="000000">
              <a:alpha val="30980"/>
            </a:srgb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Dificuldades encontradas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67433178-F34D-5C59-E4FA-BB9FB2BBF3F5}"/>
              </a:ext>
            </a:extLst>
          </p:cNvPr>
          <p:cNvSpPr/>
          <p:nvPr/>
        </p:nvSpPr>
        <p:spPr>
          <a:xfrm>
            <a:off x="8944416" y="1671394"/>
            <a:ext cx="2922231" cy="1562385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CONECTIVIDADE COM O CELULAR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programação e conectividade do aplicativo para receber as informações do sensor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7D9347E-ECBB-2C22-4DDF-6114DE421436}"/>
              </a:ext>
            </a:extLst>
          </p:cNvPr>
          <p:cNvSpPr/>
          <p:nvPr/>
        </p:nvSpPr>
        <p:spPr>
          <a:xfrm>
            <a:off x="2433983" y="1547715"/>
            <a:ext cx="2922231" cy="156590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INTEGRAÇÃO COM O SENSOR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Ajustes finos na calibração e posicionamento do sensor 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6646ED2B-A16C-E6D5-0ED3-9096EDC6D071}"/>
              </a:ext>
            </a:extLst>
          </p:cNvPr>
          <p:cNvSpPr/>
          <p:nvPr/>
        </p:nvSpPr>
        <p:spPr>
          <a:xfrm>
            <a:off x="5689200" y="1548269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A COMUNICAÇÃO MQTT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Conectividade estável entre os dispositivos embarcados e o broker</a:t>
            </a:r>
          </a:p>
        </p:txBody>
      </p:sp>
      <p:cxnSp>
        <p:nvCxnSpPr>
          <p:cNvPr id="12" name="!!LINHA1">
            <a:extLst>
              <a:ext uri="{FF2B5EF4-FFF2-40B4-BE49-F238E27FC236}">
                <a16:creationId xmlns:a16="http://schemas.microsoft.com/office/drawing/2014/main" id="{F84C7279-28AF-E0B6-13D1-215A9AECB13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-2082800" y="1293879"/>
            <a:ext cx="2886690" cy="553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tângulo 13">
            <a:extLst>
              <a:ext uri="{FF2B5EF4-FFF2-40B4-BE49-F238E27FC236}">
                <a16:creationId xmlns:a16="http://schemas.microsoft.com/office/drawing/2014/main" id="{3DE9241D-1102-89E4-11B4-29C6A979E301}"/>
              </a:ext>
            </a:extLst>
          </p:cNvPr>
          <p:cNvSpPr/>
          <p:nvPr/>
        </p:nvSpPr>
        <p:spPr>
          <a:xfrm>
            <a:off x="6096000" y="3591048"/>
            <a:ext cx="1902908" cy="807332"/>
          </a:xfrm>
          <a:prstGeom prst="rect">
            <a:avLst/>
          </a:prstGeom>
          <a:solidFill>
            <a:srgbClr val="363636">
              <a:alpha val="55000"/>
            </a:srgbClr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DELAY</a:t>
            </a:r>
            <a:endParaRPr lang="pt-BR" sz="1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164DE15C-CFD1-9F24-9967-2410F0CA6754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7047454" y="2681788"/>
            <a:ext cx="0" cy="909260"/>
          </a:xfrm>
          <a:prstGeom prst="line">
            <a:avLst/>
          </a:prstGeom>
          <a:ln w="28575">
            <a:gradFill>
              <a:gsLst>
                <a:gs pos="4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FFFF00"/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tângulo 5">
            <a:extLst>
              <a:ext uri="{FF2B5EF4-FFF2-40B4-BE49-F238E27FC236}">
                <a16:creationId xmlns:a16="http://schemas.microsoft.com/office/drawing/2014/main" id="{4FF8ECBD-12D3-E9EE-0BA9-0249123893F0}"/>
              </a:ext>
            </a:extLst>
          </p:cNvPr>
          <p:cNvSpPr/>
          <p:nvPr/>
        </p:nvSpPr>
        <p:spPr>
          <a:xfrm>
            <a:off x="5689200" y="4845514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FFFF00"/>
                </a:solidFill>
                <a:latin typeface="Bahnschrift SemiBold Condensed" panose="020B0502040204020203" pitchFamily="34" charset="0"/>
              </a:rPr>
              <a:t>INCONSISTÊNCIA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 inconsistência da medição de distância</a:t>
            </a:r>
          </a:p>
        </p:txBody>
      </p:sp>
    </p:spTree>
    <p:extLst>
      <p:ext uri="{BB962C8B-B14F-4D97-AF65-F5344CB8AC3E}">
        <p14:creationId xmlns:p14="http://schemas.microsoft.com/office/powerpoint/2010/main" val="1558349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79F9A21-9EAC-BA7D-B9BB-6A3F83D6EF5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3" name="!!LINHA1">
            <a:extLst>
              <a:ext uri="{FF2B5EF4-FFF2-40B4-BE49-F238E27FC236}">
                <a16:creationId xmlns:a16="http://schemas.microsoft.com/office/drawing/2014/main" id="{8D3ADE0F-4547-2301-B380-049CA2C716E8}"/>
              </a:ext>
            </a:extLst>
          </p:cNvPr>
          <p:cNvCxnSpPr>
            <a:cxnSpLocks/>
          </p:cNvCxnSpPr>
          <p:nvPr/>
        </p:nvCxnSpPr>
        <p:spPr>
          <a:xfrm>
            <a:off x="1347490" y="1293879"/>
            <a:ext cx="11778393" cy="0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Placa com fundo preto&#10;&#10;O conteúdo gerado por IA pode estar incorreto.">
            <a:extLst>
              <a:ext uri="{FF2B5EF4-FFF2-40B4-BE49-F238E27FC236}">
                <a16:creationId xmlns:a16="http://schemas.microsoft.com/office/drawing/2014/main" id="{02B68607-7279-CDFB-277A-D5E2EC1627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90" y="1022632"/>
            <a:ext cx="543600" cy="5436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294B1147-9B77-BD7F-6A23-E72C76EB3DDD}"/>
              </a:ext>
            </a:extLst>
          </p:cNvPr>
          <p:cNvSpPr/>
          <p:nvPr/>
        </p:nvSpPr>
        <p:spPr>
          <a:xfrm>
            <a:off x="325353" y="1830170"/>
            <a:ext cx="1499566" cy="12765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Conclusão e demonstração do protótipo</a:t>
            </a:r>
          </a:p>
        </p:txBody>
      </p:sp>
      <p:cxnSp>
        <p:nvCxnSpPr>
          <p:cNvPr id="6" name="!!LINHA1">
            <a:extLst>
              <a:ext uri="{FF2B5EF4-FFF2-40B4-BE49-F238E27FC236}">
                <a16:creationId xmlns:a16="http://schemas.microsoft.com/office/drawing/2014/main" id="{C64C2BD8-801C-02B0-4301-C8C4BA1DE822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-2082800" y="1293879"/>
            <a:ext cx="2886690" cy="553"/>
          </a:xfrm>
          <a:prstGeom prst="line">
            <a:avLst/>
          </a:prstGeom>
          <a:ln>
            <a:solidFill>
              <a:srgbClr val="00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G_5041">
            <a:hlinkClick r:id="" action="ppaction://media"/>
            <a:extLst>
              <a:ext uri="{FF2B5EF4-FFF2-40B4-BE49-F238E27FC236}">
                <a16:creationId xmlns:a16="http://schemas.microsoft.com/office/drawing/2014/main" id="{B4224808-A7BD-6669-B6AE-419276D855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422816" y="-332876"/>
            <a:ext cx="4880581" cy="867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955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2AF23254-BE5E-6C3F-6FD0-4CF265AF37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65655FA5-6546-FFB2-4E84-D97C0A578708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-11186160" y="1297904"/>
            <a:ext cx="11974392" cy="0"/>
          </a:xfrm>
          <a:prstGeom prst="line">
            <a:avLst/>
          </a:prstGeom>
          <a:ln>
            <a:solidFill>
              <a:srgbClr val="FFFF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Imagem 5" descr="Logotipo&#10;&#10;O conteúdo gerado por IA pode estar incorreto.">
            <a:extLst>
              <a:ext uri="{FF2B5EF4-FFF2-40B4-BE49-F238E27FC236}">
                <a16:creationId xmlns:a16="http://schemas.microsoft.com/office/drawing/2014/main" id="{D724A1DC-4EAA-2635-F24B-441CC6D8F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32" y="1026104"/>
            <a:ext cx="543600" cy="543600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910704BE-A7C9-4C35-C542-17489BB3491A}"/>
              </a:ext>
            </a:extLst>
          </p:cNvPr>
          <p:cNvSpPr/>
          <p:nvPr/>
        </p:nvSpPr>
        <p:spPr>
          <a:xfrm>
            <a:off x="310249" y="1841504"/>
            <a:ext cx="1499566" cy="1284999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Trabalhos futuros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A2CD5DA-4754-9FCD-C37B-E7E0848EE7E0}"/>
              </a:ext>
            </a:extLst>
          </p:cNvPr>
          <p:cNvSpPr/>
          <p:nvPr/>
        </p:nvSpPr>
        <p:spPr>
          <a:xfrm>
            <a:off x="3057093" y="1297904"/>
            <a:ext cx="2922231" cy="1565905"/>
          </a:xfrm>
          <a:prstGeom prst="rect">
            <a:avLst/>
          </a:prstGeom>
          <a:solidFill>
            <a:srgbClr val="363636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ESTÉTICA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Melhorar a apresentação do protótipo e torna-lo mais compacto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4D9946B6-E555-6963-67A4-EE87876B5362}"/>
              </a:ext>
            </a:extLst>
          </p:cNvPr>
          <p:cNvSpPr/>
          <p:nvPr/>
        </p:nvSpPr>
        <p:spPr>
          <a:xfrm>
            <a:off x="6764505" y="1297904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CORREÇÃO DE INCONSISTÊNCIA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Diminuir o atraso e inconsistência na entrega de informação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E01D05-3F94-4CBF-B60C-1928C0D3C374}"/>
              </a:ext>
            </a:extLst>
          </p:cNvPr>
          <p:cNvSpPr/>
          <p:nvPr/>
        </p:nvSpPr>
        <p:spPr>
          <a:xfrm>
            <a:off x="3057092" y="3411423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TESTES COM BATERIA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Implementar a bateria ao sistema para o uso real do protótipo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AD98A328-1CD9-970E-CDF4-1CB9B2623870}"/>
              </a:ext>
            </a:extLst>
          </p:cNvPr>
          <p:cNvSpPr/>
          <p:nvPr/>
        </p:nvSpPr>
        <p:spPr>
          <a:xfrm>
            <a:off x="6764505" y="3411422"/>
            <a:ext cx="2922231" cy="1565351"/>
          </a:xfrm>
          <a:prstGeom prst="rect">
            <a:avLst/>
          </a:prstGeom>
          <a:solidFill>
            <a:srgbClr val="363636">
              <a:alpha val="5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C00000"/>
                </a:solidFill>
                <a:highlight>
                  <a:srgbClr val="FFFFFF"/>
                </a:highlight>
                <a:latin typeface="Bahnschrift SemiBold Condensed" panose="020B0502040204020203" pitchFamily="34" charset="0"/>
              </a:rPr>
              <a:t>NOTIFICAÇÕES PUSH</a:t>
            </a:r>
            <a:b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pt-BR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Implementar notificação para o melhor alerta de estoque baixo aos responsáveis</a:t>
            </a:r>
          </a:p>
        </p:txBody>
      </p:sp>
    </p:spTree>
    <p:extLst>
      <p:ext uri="{BB962C8B-B14F-4D97-AF65-F5344CB8AC3E}">
        <p14:creationId xmlns:p14="http://schemas.microsoft.com/office/powerpoint/2010/main" val="37448396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1013</TotalTime>
  <Words>162</Words>
  <Application>Microsoft Office PowerPoint</Application>
  <PresentationFormat>Widescreen</PresentationFormat>
  <Paragraphs>31</Paragraphs>
  <Slides>8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Bahnschrift Condensed</vt:lpstr>
      <vt:lpstr>Bahnschrift Light</vt:lpstr>
      <vt:lpstr>Bahnschrift SemiBold Condensed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Juliana Oliveira</dc:creator>
  <cp:lastModifiedBy>arthur schiller</cp:lastModifiedBy>
  <cp:revision>2</cp:revision>
  <dcterms:created xsi:type="dcterms:W3CDTF">2025-04-14T11:32:18Z</dcterms:created>
  <dcterms:modified xsi:type="dcterms:W3CDTF">2025-04-15T18:08:05Z</dcterms:modified>
</cp:coreProperties>
</file>

<file path=docProps/thumbnail.jpeg>
</file>